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459" r:id="rId3"/>
    <p:sldId id="460" r:id="rId5"/>
    <p:sldId id="461" r:id="rId6"/>
    <p:sldId id="462" r:id="rId7"/>
    <p:sldId id="463" r:id="rId8"/>
    <p:sldId id="465" r:id="rId9"/>
    <p:sldId id="464" r:id="rId10"/>
    <p:sldId id="466" r:id="rId11"/>
    <p:sldId id="467" r:id="rId12"/>
    <p:sldId id="468" r:id="rId13"/>
    <p:sldId id="469" r:id="rId14"/>
    <p:sldId id="475" r:id="rId15"/>
    <p:sldId id="470" r:id="rId16"/>
    <p:sldId id="471" r:id="rId17"/>
    <p:sldId id="472" r:id="rId18"/>
    <p:sldId id="473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68" d="100"/>
          <a:sy n="68" d="100"/>
        </p:scale>
        <p:origin x="-2154" y="-534"/>
      </p:cViewPr>
      <p:guideLst>
        <p:guide orient="horz" pos="1996"/>
        <p:guide pos="27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62"/>
        <p:guide pos="209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116;&#21333;&#20803;\&#20864;&#25945;&#33521;&#35821;&#20843;&#24180;&#32423;&#19979;&#20876;&#31532;&#20116;&#21333;&#20803;&#31532;&#20108;&#35838;&#26102;\Lesson26_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116;&#21333;&#20803;\&#20864;&#25945;&#33521;&#35821;&#20843;&#24180;&#32423;&#19979;&#20876;&#31532;&#20116;&#21333;&#20803;&#31532;&#20108;&#35838;&#26102;\Lesson26_&#35838;&#25991;&#24405;&#38899;_128k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anose="02020603050405020304" pitchFamily="18" charset="0"/>
                <a:sym typeface="+mn-ea"/>
              </a:rPr>
              <a:t>Lesson 26  Cookies,Please! </a:t>
            </a:r>
            <a:endParaRPr lang="en-US" altLang="zh-CN" sz="3600" b="1" i="1" dirty="0">
              <a:solidFill>
                <a:srgbClr val="0000CC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08380" y="482600"/>
            <a:ext cx="7128510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Unit 5　Buying and Selling</a:t>
            </a:r>
            <a:endParaRPr sz="4400" b="1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  <p:pic>
        <p:nvPicPr>
          <p:cNvPr id="12296" name="图片 1"/>
          <p:cNvPicPr>
            <a:picLocks noChangeAspect="1"/>
          </p:cNvPicPr>
          <p:nvPr/>
        </p:nvPicPr>
        <p:blipFill>
          <a:blip r:embed="rId1" cstate="print"/>
          <a:srcRect l="5901" r="16925" b="22646"/>
          <a:stretch>
            <a:fillRect/>
          </a:stretch>
        </p:blipFill>
        <p:spPr>
          <a:xfrm>
            <a:off x="2316480" y="1732280"/>
            <a:ext cx="4511675" cy="2947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83945" y="864553"/>
            <a:ext cx="5080000" cy="35052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4.You can do your homework while you ride your bike.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句中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while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是引导词,在句中引导时间状语从句,意思是“当……时候;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在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期间”,表示两个延续性动作同时进行。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While my mother is cooking,my father is reading a book.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当我妈妈正在做饭的时候,爸爸正在看书。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13120" y="370903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39825" y="243205"/>
            <a:ext cx="6264910" cy="6001643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while,when,as</a:t>
            </a:r>
            <a:endParaRPr lang="en-US" altLang="zh-CN" sz="2400" b="1" i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while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引导的时间状语一般是指一段时间,它引导的从句中的谓语动词必须是延续性动词。强调从句中的动作和主句中的动作同时发生,或者指主句中的动作发生在从句动作发生的过程中。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Someone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knocked at the door,while I was washing clothes.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当我正洗衣服的时候,有人敲门。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when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引导的时间状语从句既可以指一段时间,也可以指某个时间点,从句的谓语动词既可以是延续性的,也可以是非延续性的,主句和从句中的动作可以是同时进行,也可以有先后。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She was doing her homework when it rained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下雨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的时候,她正在写作业。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195820" y="462343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90980" y="818515"/>
            <a:ext cx="5103495" cy="34163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indent="228600" algn="l"/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 (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3)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as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可以指的是不分先后、并列发生的情况,尤其指的是瞬间动作或者事件同时发生,也可以指同时发生变化的两种情况,从句中的谓语动词既可以是延续性动词,又可以是非延续性动词。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indent="228600" algn="l"/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  Lucy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did the chores as she listened to the music.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露西边听音乐边干家务活。</a:t>
            </a:r>
            <a:endParaRPr lang="zh-CN" altLang="en-US" dirty="0"/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06820" y="326453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14730" y="352425"/>
            <a:ext cx="6375400" cy="5380831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5.That’s a very low price for such a great product!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price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意思是“价格”,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 a very low price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意思是“以很低的价格”。表示价格的高低要用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high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或者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low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,不能用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cheap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或者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expensive,cheap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或者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expensive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是表示物品自身的贵贱。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She bought a skirt at a very low price.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她以很低的价格买了一条裙子。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That skirt is very cheap.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那条裙子很便宜。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 a price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表示“以……价格”。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She bought a new watch at a price of 1 000 yuan.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她以一千元的价格买了一块新手表。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注意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询问价格用“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What’s the price of…?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”,相当于“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How much is/are…?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”。</a:t>
            </a:r>
            <a:endParaRPr lang="zh-CN" altLang="en-US" dirty="0"/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081520" y="462343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/>
          <p:nvPr/>
        </p:nvSpPr>
        <p:spPr>
          <a:xfrm>
            <a:off x="222885" y="395923"/>
            <a:ext cx="9144000" cy="6065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ts val="0"/>
              </a:spcBef>
              <a:buNone/>
            </a:pP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Fill in the blanks with the correct forms of words in the box.</a:t>
            </a:r>
            <a:endParaRPr lang="en-US" altLang="zh-CN" sz="2800" b="1" dirty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spcBef>
                <a:spcPts val="0"/>
              </a:spcBef>
              <a:buNone/>
            </a:pPr>
            <a:endParaRPr lang="en-US" altLang="zh-CN" sz="2800" b="1" dirty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spcBef>
                <a:spcPts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spcBef>
                <a:spcPts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1.When David visits other countries , he likes to collect foreign </a:t>
            </a:r>
            <a:r>
              <a:rPr lang="en-US" altLang="zh-CN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___</a:t>
            </a:r>
            <a:r>
              <a:rPr lang="zh-CN" alt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____</a:t>
            </a:r>
            <a:r>
              <a:rPr lang="en-US" altLang="zh-CN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spcBef>
                <a:spcPts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2.Though it’s____</a:t>
            </a:r>
            <a:r>
              <a: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</a:t>
            </a: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,it is of good quality.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spcBef>
                <a:spcPts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3.He locked the door and put the key in his___</a:t>
            </a:r>
            <a:r>
              <a: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</a:t>
            </a: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spcBef>
                <a:spcPts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4.I’II take care of your garden ___</a:t>
            </a:r>
            <a:r>
              <a: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</a:t>
            </a: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you are away.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spcBef>
                <a:spcPts val="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5.We can’t ___</a:t>
            </a:r>
            <a:r>
              <a: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</a:t>
            </a: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 pay such a </a:t>
            </a:r>
            <a:r>
              <a:rPr lang="en-US" altLang="zh-CN" sz="28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price.We</a:t>
            </a:r>
            <a:r>
              <a:rPr lang="en-US" altLang="zh-CN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don’t have enough money.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6.Bob </a:t>
            </a:r>
            <a:r>
              <a: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</a:t>
            </a: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_</a:t>
            </a:r>
            <a:r>
              <a: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</a:t>
            </a: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dog to the tree before he left.  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19" name="Text Box 3"/>
          <p:cNvSpPr txBox="1"/>
          <p:nvPr/>
        </p:nvSpPr>
        <p:spPr>
          <a:xfrm>
            <a:off x="1608773" y="2518093"/>
            <a:ext cx="10922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coins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0" name="Text Box 4"/>
          <p:cNvSpPr txBox="1"/>
          <p:nvPr/>
        </p:nvSpPr>
        <p:spPr>
          <a:xfrm>
            <a:off x="2326640" y="2952750"/>
            <a:ext cx="168275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cheap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1" name="Text Box 5"/>
          <p:cNvSpPr txBox="1"/>
          <p:nvPr/>
        </p:nvSpPr>
        <p:spPr>
          <a:xfrm>
            <a:off x="6856730" y="3305810"/>
            <a:ext cx="167005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pocket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2" name="Text Box 6"/>
          <p:cNvSpPr txBox="1"/>
          <p:nvPr/>
        </p:nvSpPr>
        <p:spPr>
          <a:xfrm>
            <a:off x="5085080" y="3823653"/>
            <a:ext cx="177165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while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3" name="Text Box 7"/>
          <p:cNvSpPr txBox="1"/>
          <p:nvPr/>
        </p:nvSpPr>
        <p:spPr>
          <a:xfrm>
            <a:off x="1948180" y="4225608"/>
            <a:ext cx="136525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afford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4" name="Text Box 8"/>
          <p:cNvSpPr txBox="1"/>
          <p:nvPr/>
        </p:nvSpPr>
        <p:spPr>
          <a:xfrm>
            <a:off x="1422083" y="5266055"/>
            <a:ext cx="2416175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tied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4665" y="1407795"/>
            <a:ext cx="7778115" cy="518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pPr algn="l" fontAlgn="base">
              <a:spcBef>
                <a:spcPts val="0"/>
              </a:spcBef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coin         tie     while      afford      cheap       pocket</a:t>
            </a:r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ldLvl="0"/>
      <p:bldP spid="9220" grpId="0" bldLvl="0"/>
      <p:bldP spid="9221" grpId="0" bldLvl="0"/>
      <p:bldP spid="9222" grpId="0" bldLvl="0"/>
      <p:bldP spid="9223" grpId="0" bldLvl="0"/>
      <p:bldP spid="9224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8065" y="561340"/>
            <a:ext cx="7143115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own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only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him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50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can’t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watch.It’s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dear.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</a:t>
            </a:r>
            <a:r>
              <a:rPr lang="en-US" altLang="zh-CN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playing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volleyball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homework.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4.Who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money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5.Do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anything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439285" y="1413510"/>
            <a:ext cx="7950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ents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286760" y="1845310"/>
            <a:ext cx="9525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fford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694815" y="2263775"/>
            <a:ext cx="7366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hile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491880" y="3068960"/>
            <a:ext cx="10725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aising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644008" y="3501008"/>
            <a:ext cx="8070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lse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32755" y="4493260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39825" y="986790"/>
            <a:ext cx="6765925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>
                <a:solidFill>
                  <a:srgbClr val="FF00FF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1.Read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loudly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members.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90345" y="365188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/>
          <p:nvPr/>
        </p:nvSpPr>
        <p:spPr>
          <a:xfrm>
            <a:off x="471170" y="1116965"/>
            <a:ext cx="7534435" cy="22036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algn="l" eaLnBrk="1" hangingPunct="1">
              <a:lnSpc>
                <a:spcPct val="150000"/>
              </a:lnSpc>
            </a:pPr>
            <a:r>
              <a:rPr lang="en-US" altLang="zh-CN" sz="2800" b="1" i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What do you do with your pocket money?</a:t>
            </a:r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+mn-ea"/>
            </a:endParaRPr>
          </a:p>
          <a:p>
            <a:pPr algn="l" eaLnBrk="1" hangingPunct="1">
              <a:lnSpc>
                <a:spcPct val="150000"/>
              </a:lnSpc>
            </a:pPr>
            <a:r>
              <a:rPr lang="en-US" altLang="zh-CN" sz="2800" b="1" i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Can you think of an invention that would make</a:t>
            </a:r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+mn-ea"/>
            </a:endParaRPr>
          </a:p>
          <a:p>
            <a:pPr algn="l" eaLnBrk="1" hangingPunct="1">
              <a:lnSpc>
                <a:spcPct val="150000"/>
              </a:lnSpc>
              <a:buNone/>
            </a:pPr>
            <a:r>
              <a:rPr lang="en-US" altLang="zh-CN" sz="2800" b="1" i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    </a:t>
            </a:r>
            <a:r>
              <a:rPr lang="en-US" altLang="zh-CN" sz="2800" b="1" i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your life easier? What is it?</a:t>
            </a:r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+mn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23260" y="37115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anose="02020603050405020304" pitchFamily="18" charset="0"/>
                <a:ea typeface="微软雅黑" panose="020B0503020204020204" charset="-122"/>
              </a:rPr>
              <a:t>Free talk</a:t>
            </a:r>
            <a:endParaRPr lang="en-US" altLang="zh-CN" sz="2800" b="1" dirty="0">
              <a:solidFill>
                <a:srgbClr val="B60A9F"/>
              </a:solidFill>
              <a:effectLst/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979670" y="3484880"/>
            <a:ext cx="2780665" cy="22860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97915" y="1535430"/>
            <a:ext cx="6403975" cy="3078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fontAlgn="auto"/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girl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comes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up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Brian’s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table.</a:t>
            </a:r>
            <a:endParaRPr lang="en-US" altLang="zh-CN" sz="2800" b="1" i="1" u="none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any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other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things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sale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i="1" u="none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i="1" u="none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homework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while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ride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bike.</a:t>
            </a:r>
            <a:endParaRPr lang="en-US" altLang="zh-CN" sz="2800" b="1" i="1" u="none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That’s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very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low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price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such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great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product.</a:t>
            </a:r>
            <a:endParaRPr lang="en-US" altLang="zh-CN" sz="2800" b="1" i="1" u="none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98245" y="443230"/>
            <a:ext cx="6513195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024120" y="4613910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90650" y="918210"/>
            <a:ext cx="6487795" cy="3078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closed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dollar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buy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cookies.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2.Danny’s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invention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costs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dollars.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22475" y="2198370"/>
            <a:ext cx="8343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four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892300" y="3016250"/>
            <a:ext cx="9645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five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191125" y="3534410"/>
            <a:ext cx="2687320" cy="1864995"/>
          </a:xfrm>
          <a:prstGeom prst="ellipse">
            <a:avLst/>
          </a:prstGeom>
        </p:spPr>
      </p:pic>
      <p:pic>
        <p:nvPicPr>
          <p:cNvPr id="6" name="Lesson26_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884368" y="1484784"/>
            <a:ext cx="584448" cy="584448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335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02335" y="639445"/>
            <a:ext cx="6668770" cy="3078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cookies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girl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buy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Brian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anything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else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Danny’s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invention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74445" y="3718242"/>
            <a:ext cx="50800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It’s a Danny Desk-Cycle.</a:t>
            </a:r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74445" y="1919605"/>
            <a:ext cx="22999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Four cookies. 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274445" y="2708275"/>
            <a:ext cx="2789555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No, he doesn’t.　</a:t>
            </a:r>
            <a:endParaRPr lang="zh-CN" altLang="en-US" dirty="0"/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4300" y="4236085"/>
            <a:ext cx="2554605" cy="142684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/>
          <p:nvPr/>
        </p:nvSpPr>
        <p:spPr>
          <a:xfrm>
            <a:off x="335915" y="1329373"/>
            <a:ext cx="9144000" cy="3291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1.Brian</a:t>
            </a: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’</a:t>
            </a:r>
            <a:r>
              <a: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 cookies are expensive.     (    )</a:t>
            </a:r>
            <a:endParaRPr lang="zh-CN" altLang="en-US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The girl pays one dollar for four cookies.      (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zh-CN" altLang="en-US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3.Danny </a:t>
            </a: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is selling some wood, bags and red flags.   ( </a:t>
            </a:r>
            <a:r>
              <a: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)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4.Danny</a:t>
            </a: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’</a:t>
            </a:r>
            <a:r>
              <a: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 invention is for doing homework.       (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)</a:t>
            </a:r>
            <a:endParaRPr lang="zh-CN" altLang="en-US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The girl will buy the Danny Desk-Cycle.           (      )</a:t>
            </a:r>
            <a:endParaRPr lang="zh-CN" altLang="en-US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196" name="Text Box 4"/>
          <p:cNvSpPr txBox="1"/>
          <p:nvPr/>
        </p:nvSpPr>
        <p:spPr>
          <a:xfrm>
            <a:off x="378778" y="811530"/>
            <a:ext cx="8386762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 the lesson and write true (T) or false(F).</a:t>
            </a:r>
            <a:endParaRPr lang="en-US" altLang="zh-CN" sz="2800" b="1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9221" name="Text Box 5"/>
          <p:cNvSpPr txBox="1"/>
          <p:nvPr/>
        </p:nvSpPr>
        <p:spPr>
          <a:xfrm>
            <a:off x="6015990" y="2493010"/>
            <a:ext cx="455613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198" name="Text Box 6"/>
          <p:cNvSpPr txBox="1"/>
          <p:nvPr/>
        </p:nvSpPr>
        <p:spPr>
          <a:xfrm>
            <a:off x="5724128" y="1484784"/>
            <a:ext cx="371475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199" name="Text Box 7"/>
          <p:cNvSpPr txBox="1"/>
          <p:nvPr/>
        </p:nvSpPr>
        <p:spPr>
          <a:xfrm>
            <a:off x="7524328" y="2132856"/>
            <a:ext cx="388938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4" name="Text Box 8"/>
          <p:cNvSpPr txBox="1"/>
          <p:nvPr/>
        </p:nvSpPr>
        <p:spPr>
          <a:xfrm>
            <a:off x="8632190" y="3442335"/>
            <a:ext cx="309880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201" name="Text Box 9"/>
          <p:cNvSpPr txBox="1"/>
          <p:nvPr/>
        </p:nvSpPr>
        <p:spPr>
          <a:xfrm>
            <a:off x="8244523" y="2751455"/>
            <a:ext cx="5080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202" name="Text Box 10"/>
          <p:cNvSpPr txBox="1"/>
          <p:nvPr/>
        </p:nvSpPr>
        <p:spPr>
          <a:xfrm>
            <a:off x="7779703" y="3442018"/>
            <a:ext cx="465137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203" name="Text Box 11"/>
          <p:cNvSpPr txBox="1"/>
          <p:nvPr/>
        </p:nvSpPr>
        <p:spPr>
          <a:xfrm>
            <a:off x="7976235" y="4103053"/>
            <a:ext cx="655638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图片 6" descr="z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5850" y="4621530"/>
            <a:ext cx="1554480" cy="159639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ldLvl="0"/>
      <p:bldP spid="8196" grpId="0" bldLvl="0"/>
      <p:bldP spid="8198" grpId="0"/>
      <p:bldP spid="8201" grpId="0" bldLvl="0"/>
      <p:bldP spid="8202" grpId="0" bldLvl="0"/>
      <p:bldP spid="8203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97915" y="407035"/>
            <a:ext cx="5720715" cy="532453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1.A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girl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comes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up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to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Brian’s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table.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come</a:t>
            </a:r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up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意思是“走到跟前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;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走近”。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come up 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中的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可以省略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单独使用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come up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时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表示“走近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靠近”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尤其指靠近人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与人说话。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My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teacher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came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up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asked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homework.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我的老师走向她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要求她去做作业。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come up 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还可以表示“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从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上到”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通常指从南到北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从小地方到大地方。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 She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came up to Beijing on vacation.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她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上北京度假了。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49720" y="452183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95705" y="574993"/>
            <a:ext cx="5080000" cy="46024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2.Do you have any other things for sale?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 sale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意思是“待售”。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This car is for sale.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这辆车要出售。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 sale,on sale</a:t>
            </a:r>
            <a:endParaRPr lang="en-US" altLang="zh-CN" sz="2400" b="1" i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 sale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意思是“待售”,指的是正要出售,还没有销售出去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 sale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意思是“出售”,指的是廉价出售,减价处理,含有打折之意。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Those bags are for sale,and they are on sale for 5 yuan.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那些包准备出售,而且减价处理只要5元。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90920" y="416623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69975" y="480695"/>
            <a:ext cx="6028055" cy="496452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3.What is it for?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What…for?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 是在不理解对方的动机或者询问对方的目的的常用语,相当于“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Why?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”。但是“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What…for?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”侧重于询问目的,回答时常用不定式或者目的短语;而“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Why?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”侧重于询问原因,一般用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because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引导的句子作答。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—What does he want a knife for?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他要小刀做什么?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—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 cut the orange.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切橙子。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—Why does she like swimming?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为什么她喜欢游泳?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—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Because it can make her keep healthy.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因为游泳能使她保持健康。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52920" y="448373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3975</Words>
  <Application>WPS 演示</Application>
  <PresentationFormat>全屏显示(4:3)</PresentationFormat>
  <Paragraphs>159</Paragraphs>
  <Slides>16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Arial</vt:lpstr>
      <vt:lpstr>宋体</vt:lpstr>
      <vt:lpstr>Wingdings</vt:lpstr>
      <vt:lpstr>Aharoni</vt:lpstr>
      <vt:lpstr>Times New Roman</vt:lpstr>
      <vt:lpstr>楷体</vt:lpstr>
      <vt:lpstr>微软雅黑</vt:lpstr>
      <vt:lpstr>方正书宋_GBK</vt:lpstr>
      <vt:lpstr>NEU-BZ-S92</vt:lpstr>
      <vt:lpstr>方正楷体_GBK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84</cp:revision>
  <dcterms:created xsi:type="dcterms:W3CDTF">2015-11-21T07:20:00Z</dcterms:created>
  <dcterms:modified xsi:type="dcterms:W3CDTF">2019-01-02T02:33:46Z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